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2" r:id="rId17"/>
    <p:sldId id="271" r:id="rId18"/>
    <p:sldId id="273" r:id="rId19"/>
    <p:sldId id="274" r:id="rId20"/>
    <p:sldId id="279" r:id="rId21"/>
    <p:sldId id="275" r:id="rId22"/>
    <p:sldId id="276" r:id="rId23"/>
    <p:sldId id="277" r:id="rId24"/>
    <p:sldId id="278" r:id="rId25"/>
    <p:sldId id="287" r:id="rId26"/>
    <p:sldId id="286" r:id="rId27"/>
    <p:sldId id="280" r:id="rId28"/>
    <p:sldId id="281" r:id="rId29"/>
    <p:sldId id="284" r:id="rId30"/>
    <p:sldId id="285" r:id="rId31"/>
    <p:sldId id="283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2015/11/25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la-lang.org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scala-lang.org/overviews/reflection/symbols-trees-types.html" TargetMode="External"/><Relationship Id="rId2" Type="http://schemas.openxmlformats.org/officeDocument/2006/relationships/hyperlink" Target="https://github.com/sksamuel/scalac-scapegoat-plugi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ssues.scala-lang.org/secure/Dashboard.jspa" TargetMode="External"/><Relationship Id="rId5" Type="http://schemas.openxmlformats.org/officeDocument/2006/relationships/hyperlink" Target="https://issues.apache.org/jira/browse/spark/?selectedTab=com.atlassian.jira.jira-projects-plugin:issues-panel" TargetMode="External"/><Relationship Id="rId4" Type="http://schemas.openxmlformats.org/officeDocument/2006/relationships/hyperlink" Target="https://github.com/lauris/awesome-scala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ksamuel/scalac-scapegoat-plugin" TargetMode="External"/><Relationship Id="rId2" Type="http://schemas.openxmlformats.org/officeDocument/2006/relationships/hyperlink" Target="http://stackoverflow.com/questions/1598882/are-there-any-tools-for-performing-static-analysis-of-scala-cod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lass.coursera.org/progfun-005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Introduction to Scapegoat plugin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22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How to use </a:t>
            </a:r>
            <a:r>
              <a:rPr lang="en-US" altLang="zh-CN" b="1" dirty="0" smtClean="0"/>
              <a:t>reify</a:t>
            </a:r>
            <a:endParaRPr lang="zh-CN" altLang="en-US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8236915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4077072"/>
            <a:ext cx="8413021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9600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How to use </a:t>
            </a:r>
            <a:r>
              <a:rPr lang="en-US" altLang="zh-CN" b="1" dirty="0" smtClean="0"/>
              <a:t>reify</a:t>
            </a:r>
            <a:endParaRPr lang="zh-CN" altLang="en-US" b="1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endParaRPr lang="en-US" altLang="zh-CN" sz="1800" b="1" dirty="0">
              <a:latin typeface="Calibri" panose="020F0502020204030204" pitchFamily="34" charset="0"/>
            </a:endParaRPr>
          </a:p>
          <a:p>
            <a:endParaRPr lang="en-US" altLang="zh-CN" sz="1800" b="1" dirty="0" smtClean="0">
              <a:latin typeface="Calibri" panose="020F0502020204030204" pitchFamily="34" charset="0"/>
            </a:endParaRPr>
          </a:p>
          <a:p>
            <a:r>
              <a:rPr lang="en-US" altLang="zh-CN" sz="2400" b="1" dirty="0" smtClean="0">
                <a:latin typeface="Calibri" panose="020F0502020204030204" pitchFamily="34" charset="0"/>
              </a:rPr>
              <a:t>import </a:t>
            </a:r>
            <a:r>
              <a:rPr lang="en-US" altLang="zh-CN" sz="2400" dirty="0" err="1">
                <a:latin typeface="Calibri" panose="020F0502020204030204" pitchFamily="34" charset="0"/>
              </a:rPr>
              <a:t>scala.reflect.runtime.</a:t>
            </a:r>
            <a:r>
              <a:rPr lang="en-US" altLang="zh-CN" sz="2400" i="1" dirty="0" err="1">
                <a:latin typeface="Calibri" panose="020F0502020204030204" pitchFamily="34" charset="0"/>
              </a:rPr>
              <a:t>universe</a:t>
            </a:r>
            <a:r>
              <a:rPr lang="en-US" altLang="zh-CN" sz="2400" dirty="0">
                <a:latin typeface="Calibri" panose="020F0502020204030204" pitchFamily="34" charset="0"/>
              </a:rPr>
              <a:t>._</a:t>
            </a:r>
            <a:br>
              <a:rPr lang="en-US" altLang="zh-CN" sz="2400" dirty="0">
                <a:latin typeface="Calibri" panose="020F0502020204030204" pitchFamily="34" charset="0"/>
              </a:rPr>
            </a:br>
            <a:r>
              <a:rPr lang="en-US" altLang="zh-CN" sz="2400" b="1" dirty="0" err="1">
                <a:latin typeface="Calibri" panose="020F0502020204030204" pitchFamily="34" charset="0"/>
              </a:rPr>
              <a:t>val</a:t>
            </a:r>
            <a:r>
              <a:rPr lang="en-US" altLang="zh-CN" sz="2400" b="1" dirty="0">
                <a:latin typeface="Calibri" panose="020F0502020204030204" pitchFamily="34" charset="0"/>
              </a:rPr>
              <a:t> </a:t>
            </a:r>
            <a:r>
              <a:rPr lang="en-US" altLang="zh-CN" sz="2400" dirty="0" err="1">
                <a:latin typeface="Calibri" panose="020F0502020204030204" pitchFamily="34" charset="0"/>
              </a:rPr>
              <a:t>prog</a:t>
            </a:r>
            <a:r>
              <a:rPr lang="en-US" altLang="zh-CN" sz="2400" dirty="0">
                <a:latin typeface="Calibri" panose="020F0502020204030204" pitchFamily="34" charset="0"/>
              </a:rPr>
              <a:t> = reify { </a:t>
            </a:r>
            <a:endParaRPr lang="en-US" altLang="zh-CN" sz="2400" dirty="0" smtClean="0">
              <a:latin typeface="Calibri" panose="020F0502020204030204" pitchFamily="34" charset="0"/>
            </a:endParaRPr>
          </a:p>
          <a:p>
            <a:r>
              <a:rPr lang="en-US" altLang="zh-CN" sz="2400" i="1" dirty="0" smtClean="0">
                <a:latin typeface="Calibri" panose="020F0502020204030204" pitchFamily="34" charset="0"/>
              </a:rPr>
              <a:t>    //</a:t>
            </a:r>
            <a:r>
              <a:rPr lang="en-US" altLang="zh-CN" sz="2400" i="1" dirty="0">
                <a:latin typeface="Calibri" panose="020F0502020204030204" pitchFamily="34" charset="0"/>
              </a:rPr>
              <a:t>Your code here</a:t>
            </a:r>
            <a:br>
              <a:rPr lang="en-US" altLang="zh-CN" sz="2400" i="1" dirty="0">
                <a:latin typeface="Calibri" panose="020F0502020204030204" pitchFamily="34" charset="0"/>
              </a:rPr>
            </a:br>
            <a:r>
              <a:rPr lang="en-US" altLang="zh-CN" sz="2400" i="1" dirty="0">
                <a:latin typeface="Calibri" panose="020F0502020204030204" pitchFamily="34" charset="0"/>
              </a:rPr>
              <a:t/>
            </a:r>
            <a:br>
              <a:rPr lang="en-US" altLang="zh-CN" sz="2400" i="1" dirty="0">
                <a:latin typeface="Calibri" panose="020F0502020204030204" pitchFamily="34" charset="0"/>
              </a:rPr>
            </a:br>
            <a:r>
              <a:rPr lang="en-US" altLang="zh-CN" sz="2400" dirty="0">
                <a:latin typeface="Calibri" panose="020F0502020204030204" pitchFamily="34" charset="0"/>
              </a:rPr>
              <a:t>}</a:t>
            </a:r>
            <a:br>
              <a:rPr lang="en-US" altLang="zh-CN" sz="2400" dirty="0">
                <a:latin typeface="Calibri" panose="020F0502020204030204" pitchFamily="34" charset="0"/>
              </a:rPr>
            </a:br>
            <a:r>
              <a:rPr lang="en-US" altLang="zh-CN" sz="2400" b="1" dirty="0" err="1">
                <a:latin typeface="Calibri" panose="020F0502020204030204" pitchFamily="34" charset="0"/>
              </a:rPr>
              <a:t>val</a:t>
            </a:r>
            <a:r>
              <a:rPr lang="en-US" altLang="zh-CN" sz="2400" b="1" dirty="0">
                <a:latin typeface="Calibri" panose="020F0502020204030204" pitchFamily="34" charset="0"/>
              </a:rPr>
              <a:t> </a:t>
            </a:r>
            <a:r>
              <a:rPr lang="en-US" altLang="zh-CN" sz="2400" dirty="0" err="1">
                <a:latin typeface="Calibri" panose="020F0502020204030204" pitchFamily="34" charset="0"/>
              </a:rPr>
              <a:t>rawStr</a:t>
            </a:r>
            <a:r>
              <a:rPr lang="en-US" altLang="zh-CN" sz="2400" dirty="0">
                <a:latin typeface="Calibri" panose="020F0502020204030204" pitchFamily="34" charset="0"/>
              </a:rPr>
              <a:t> = </a:t>
            </a:r>
            <a:r>
              <a:rPr lang="en-US" altLang="zh-CN" sz="2400" dirty="0" err="1">
                <a:latin typeface="Calibri" panose="020F0502020204030204" pitchFamily="34" charset="0"/>
              </a:rPr>
              <a:t>showRaw</a:t>
            </a:r>
            <a:r>
              <a:rPr lang="en-US" altLang="zh-CN" sz="2400" dirty="0">
                <a:latin typeface="Calibri" panose="020F0502020204030204" pitchFamily="34" charset="0"/>
              </a:rPr>
              <a:t>(</a:t>
            </a:r>
            <a:r>
              <a:rPr lang="en-US" altLang="zh-CN" sz="2400" dirty="0" err="1">
                <a:latin typeface="Calibri" panose="020F0502020204030204" pitchFamily="34" charset="0"/>
              </a:rPr>
              <a:t>prog</a:t>
            </a:r>
            <a:r>
              <a:rPr lang="en-US" altLang="zh-CN" sz="2400" dirty="0" smtClean="0">
                <a:latin typeface="Calibri" panose="020F0502020204030204" pitchFamily="34" charset="0"/>
              </a:rPr>
              <a:t>)</a:t>
            </a:r>
          </a:p>
          <a:p>
            <a:endParaRPr lang="en-US" altLang="zh-CN" sz="1800" dirty="0" smtClean="0">
              <a:latin typeface="Calibri" panose="020F0502020204030204" pitchFamily="34" charset="0"/>
            </a:endParaRPr>
          </a:p>
          <a:p>
            <a:endParaRPr lang="en-US" altLang="zh-CN" sz="1800" dirty="0" smtClean="0">
              <a:latin typeface="Calibri" panose="020F0502020204030204" pitchFamily="34" charset="0"/>
            </a:endParaRPr>
          </a:p>
          <a:p>
            <a:r>
              <a:rPr lang="en-US" altLang="zh-CN" sz="1800" dirty="0" err="1" smtClean="0">
                <a:latin typeface="Calibri" panose="020F0502020204030204" pitchFamily="34" charset="0"/>
              </a:rPr>
              <a:t>Eg</a:t>
            </a:r>
            <a:r>
              <a:rPr lang="en-US" altLang="zh-CN" sz="1800" dirty="0" smtClean="0">
                <a:latin typeface="Calibri" panose="020F0502020204030204" pitchFamily="34" charset="0"/>
              </a:rPr>
              <a:t>:</a:t>
            </a:r>
            <a:endParaRPr lang="en-US" altLang="zh-CN" sz="1800" dirty="0">
              <a:latin typeface="Calibri" panose="020F0502020204030204" pitchFamily="34" charset="0"/>
            </a:endParaRPr>
          </a:p>
          <a:p>
            <a:r>
              <a:rPr lang="en-US" altLang="zh-CN" sz="1800" dirty="0" err="1" smtClean="0">
                <a:latin typeface="Calibri" panose="020F0502020204030204" pitchFamily="34" charset="0"/>
              </a:rPr>
              <a:t>rawStr</a:t>
            </a:r>
            <a:r>
              <a:rPr lang="en-US" altLang="zh-CN" sz="1800" dirty="0" smtClean="0">
                <a:latin typeface="Calibri" panose="020F0502020204030204" pitchFamily="34" charset="0"/>
              </a:rPr>
              <a:t> = </a:t>
            </a:r>
            <a:r>
              <a:rPr lang="en-US" altLang="zh-CN" sz="1800" dirty="0" smtClean="0"/>
              <a:t>Apply(Select(Ident(</a:t>
            </a:r>
            <a:r>
              <a:rPr lang="en-US" altLang="zh-CN" sz="1800" dirty="0" err="1" smtClean="0"/>
              <a:t>TermName</a:t>
            </a:r>
            <a:r>
              <a:rPr lang="en-US" altLang="zh-CN" sz="1800" dirty="0"/>
              <a:t>("x")), </a:t>
            </a:r>
            <a:r>
              <a:rPr lang="en-US" altLang="zh-CN" sz="1800" dirty="0" err="1"/>
              <a:t>TermName</a:t>
            </a:r>
            <a:r>
              <a:rPr lang="en-US" altLang="zh-CN" sz="1800" dirty="0"/>
              <a:t>("$plus")), List(Literal(Constant(2))))</a:t>
            </a:r>
            <a:r>
              <a:rPr lang="en-US" altLang="zh-CN" sz="1800" dirty="0">
                <a:latin typeface="Calibri" panose="020F0502020204030204" pitchFamily="34" charset="0"/>
              </a:rPr>
              <a:t/>
            </a:r>
            <a:br>
              <a:rPr lang="en-US" altLang="zh-CN" sz="1800" dirty="0">
                <a:latin typeface="Calibri" panose="020F0502020204030204" pitchFamily="34" charset="0"/>
              </a:rPr>
            </a:br>
            <a:endParaRPr lang="zh-CN" altLang="en-US" sz="1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521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Traverse AST via </a:t>
            </a:r>
            <a:r>
              <a:rPr lang="en-US" altLang="zh-CN" b="1" dirty="0"/>
              <a:t>Traverser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To </a:t>
            </a:r>
            <a:r>
              <a:rPr lang="en-US" altLang="zh-CN" dirty="0"/>
              <a:t>use a </a:t>
            </a:r>
            <a:r>
              <a:rPr lang="en-US" altLang="zh-CN" dirty="0" smtClean="0"/>
              <a:t>Traverser:</a:t>
            </a:r>
          </a:p>
          <a:p>
            <a:pPr lvl="1"/>
            <a:r>
              <a:rPr lang="en-US" altLang="zh-CN" dirty="0" smtClean="0"/>
              <a:t>simply </a:t>
            </a:r>
            <a:r>
              <a:rPr lang="en-US" altLang="zh-CN" dirty="0"/>
              <a:t>subclass Traverser 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override </a:t>
            </a:r>
            <a:r>
              <a:rPr lang="en-US" altLang="zh-CN" dirty="0"/>
              <a:t>method traverse. </a:t>
            </a:r>
          </a:p>
          <a:p>
            <a:r>
              <a:rPr lang="en-US" altLang="zh-CN" dirty="0" smtClean="0"/>
              <a:t>In </a:t>
            </a:r>
            <a:r>
              <a:rPr lang="en-US" altLang="zh-CN" dirty="0"/>
              <a:t>doing so, you can simply provide custom logic to handle only the cases you’re interested in.</a:t>
            </a:r>
            <a:endParaRPr lang="zh-CN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9000"/>
            <a:ext cx="7056784" cy="330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07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Scapegoat plugin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Use Scala Runtime Reflection to generate AST</a:t>
            </a:r>
            <a:endParaRPr lang="en-US" altLang="zh-CN" dirty="0"/>
          </a:p>
          <a:p>
            <a:r>
              <a:rPr lang="en-US" altLang="zh-CN" dirty="0" smtClean="0"/>
              <a:t>Use customized traverser  to retrieve branches you are interested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08545"/>
            <a:ext cx="6696744" cy="404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708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352928" cy="1143000"/>
          </a:xfrm>
        </p:spPr>
        <p:txBody>
          <a:bodyPr/>
          <a:lstStyle/>
          <a:p>
            <a:r>
              <a:rPr lang="en-US" altLang="zh-CN" sz="4400" dirty="0" smtClean="0"/>
              <a:t>How to create detectors(traversers</a:t>
            </a:r>
            <a:r>
              <a:rPr lang="en-US" altLang="zh-CN" sz="4400" dirty="0"/>
              <a:t>)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There is a sample class named “</a:t>
            </a:r>
            <a:r>
              <a:rPr lang="en-US" altLang="zh-CN" dirty="0" err="1" smtClean="0"/>
              <a:t>TemplateMatcher”provided</a:t>
            </a:r>
            <a:r>
              <a:rPr lang="en-US" altLang="zh-CN" dirty="0" smtClean="0"/>
              <a:t> in package</a:t>
            </a:r>
            <a:r>
              <a:rPr lang="en-US" altLang="zh-CN" b="1" dirty="0" smtClean="0"/>
              <a:t> </a:t>
            </a:r>
            <a:r>
              <a:rPr lang="en-US" altLang="zh-CN" sz="2000" b="1" i="1" dirty="0" err="1" smtClean="0"/>
              <a:t>com.sksamuel.scapegoat.inspections.genAST</a:t>
            </a:r>
            <a:endParaRPr lang="en-US" altLang="zh-CN" sz="2000" b="1" i="1" dirty="0" smtClean="0"/>
          </a:p>
          <a:p>
            <a:endParaRPr lang="en-US" altLang="zh-CN" sz="2000" b="1" i="1" dirty="0"/>
          </a:p>
          <a:p>
            <a:r>
              <a:rPr lang="en-US" altLang="zh-CN" sz="2000" dirty="0" smtClean="0"/>
              <a:t>You can implement your own detector here, or treat it as the template of your own traversers. </a:t>
            </a:r>
          </a:p>
          <a:p>
            <a:endParaRPr lang="en-US" altLang="zh-CN" sz="2000" dirty="0"/>
          </a:p>
          <a:p>
            <a:r>
              <a:rPr lang="en-US" altLang="zh-CN" sz="2000" dirty="0" smtClean="0"/>
              <a:t>There are many other detectors implemented. You can learn from them as well. </a:t>
            </a:r>
          </a:p>
          <a:p>
            <a:endParaRPr lang="en-US" altLang="zh-CN" sz="2000" dirty="0"/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858778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Bug Patterns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To implement a detector, you need a pattern first. </a:t>
            </a:r>
          </a:p>
          <a:p>
            <a:endParaRPr lang="en-US" altLang="zh-CN" dirty="0"/>
          </a:p>
          <a:p>
            <a:r>
              <a:rPr lang="en-US" altLang="zh-CN" dirty="0" smtClean="0"/>
              <a:t>Suppose there is a pattern named “</a:t>
            </a:r>
            <a:r>
              <a:rPr lang="en-US" altLang="zh-CN" dirty="0" err="1" smtClean="0"/>
              <a:t>MissingStringInterpolation</a:t>
            </a:r>
            <a:r>
              <a:rPr lang="en-US" altLang="zh-CN" dirty="0" smtClean="0"/>
              <a:t>”</a:t>
            </a:r>
          </a:p>
          <a:p>
            <a:endParaRPr lang="en-US" altLang="zh-CN" dirty="0"/>
          </a:p>
          <a:p>
            <a:r>
              <a:rPr lang="en-US" altLang="zh-CN" dirty="0" smtClean="0"/>
              <a:t>In Scala, you can insert string value of a variable directly into a string with an “s” ahead of the string.</a:t>
            </a:r>
          </a:p>
          <a:p>
            <a:r>
              <a:rPr lang="en-US" altLang="zh-CN" dirty="0" smtClean="0"/>
              <a:t>But people sometimes forget about it. </a:t>
            </a:r>
          </a:p>
          <a:p>
            <a:pPr marL="114300" indent="0">
              <a:buNone/>
            </a:pPr>
            <a:endParaRPr lang="en-US" altLang="zh-CN" dirty="0" smtClean="0"/>
          </a:p>
          <a:p>
            <a:pPr marL="114300" indent="0">
              <a:buNone/>
            </a:pPr>
            <a:r>
              <a:rPr lang="en-US" altLang="zh-CN" b="1" dirty="0" smtClean="0"/>
              <a:t>	object </a:t>
            </a:r>
            <a:r>
              <a:rPr lang="en-US" altLang="zh-CN" b="1" dirty="0"/>
              <a:t>Test </a:t>
            </a:r>
            <a:r>
              <a:rPr lang="en-US" altLang="zh-CN" b="1" dirty="0" smtClean="0"/>
              <a:t>{</a:t>
            </a:r>
          </a:p>
          <a:p>
            <a:pPr marL="114300" indent="0">
              <a:buNone/>
            </a:pPr>
            <a:r>
              <a:rPr lang="en-US" altLang="zh-CN" b="1" dirty="0"/>
              <a:t>	 </a:t>
            </a:r>
            <a:r>
              <a:rPr lang="en-US" altLang="zh-CN" b="1" dirty="0" smtClean="0"/>
              <a:t>     </a:t>
            </a:r>
            <a:r>
              <a:rPr lang="en-US" altLang="zh-CN" b="1" dirty="0" smtClean="0">
                <a:solidFill>
                  <a:srgbClr val="FF0000"/>
                </a:solidFill>
              </a:rPr>
              <a:t>//Missing “s” here, should be </a:t>
            </a:r>
            <a:r>
              <a:rPr lang="en-US" altLang="zh-CN" b="1" dirty="0" err="1" smtClean="0">
                <a:solidFill>
                  <a:srgbClr val="FF0000"/>
                </a:solidFill>
              </a:rPr>
              <a:t>s”this</a:t>
            </a:r>
            <a:r>
              <a:rPr lang="en-US" altLang="zh-CN" b="1" dirty="0" smtClean="0">
                <a:solidFill>
                  <a:srgbClr val="FF0000"/>
                </a:solidFill>
              </a:rPr>
              <a:t>…” !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	      </a:t>
            </a:r>
            <a:r>
              <a:rPr lang="en-US" altLang="zh-CN" b="1" dirty="0" err="1"/>
              <a:t>val</a:t>
            </a:r>
            <a:r>
              <a:rPr lang="en-US" altLang="zh-CN" b="1" dirty="0"/>
              <a:t> </a:t>
            </a:r>
            <a:r>
              <a:rPr lang="en-US" altLang="zh-CN" b="1" dirty="0" err="1"/>
              <a:t>str</a:t>
            </a:r>
            <a:r>
              <a:rPr lang="en-US" altLang="zh-CN" b="1" dirty="0"/>
              <a:t> = </a:t>
            </a:r>
            <a:r>
              <a:rPr lang="en-US" altLang="zh-CN" b="1" dirty="0" err="1" smtClean="0">
                <a:solidFill>
                  <a:schemeClr val="bg1"/>
                </a:solidFill>
              </a:rPr>
              <a:t>s</a:t>
            </a:r>
            <a:r>
              <a:rPr lang="en-US" altLang="zh-CN" b="1" dirty="0" err="1" smtClean="0"/>
              <a:t>"this</a:t>
            </a:r>
            <a:r>
              <a:rPr lang="en-US" altLang="zh-CN" b="1" dirty="0" smtClean="0"/>
              <a:t> </a:t>
            </a:r>
            <a:r>
              <a:rPr lang="en-US" altLang="zh-CN" b="1" dirty="0"/>
              <a:t>is my $interpolated string lookalike"</a:t>
            </a:r>
            <a:br>
              <a:rPr lang="en-US" altLang="zh-CN" b="1" dirty="0"/>
            </a:br>
            <a:r>
              <a:rPr lang="en-US" altLang="zh-CN" b="1" dirty="0" smtClean="0"/>
              <a:t>	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9097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Bug Patterns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Hence, you’ve got a bug pattern, and you should generate the AST of some samples of the pattern.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Use </a:t>
            </a:r>
            <a:r>
              <a:rPr lang="en-US" altLang="zh-CN" sz="2000" b="1" i="1" dirty="0" err="1" smtClean="0"/>
              <a:t>GenAST</a:t>
            </a:r>
            <a:r>
              <a:rPr lang="en-US" altLang="zh-CN" dirty="0" smtClean="0"/>
              <a:t>  in package </a:t>
            </a:r>
            <a:r>
              <a:rPr lang="en-US" altLang="zh-CN" dirty="0" err="1" smtClean="0"/>
              <a:t>genAST</a:t>
            </a:r>
            <a:r>
              <a:rPr lang="en-US" altLang="zh-CN" dirty="0" smtClean="0"/>
              <a:t> to get the AST of this sample</a:t>
            </a:r>
          </a:p>
          <a:p>
            <a:endParaRPr lang="en-US" altLang="zh-CN" dirty="0" smtClean="0"/>
          </a:p>
          <a:p>
            <a:endParaRPr lang="en-US" altLang="zh-CN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9000"/>
            <a:ext cx="6682246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9467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Bug Patterns</a:t>
            </a:r>
            <a:endParaRPr lang="zh-CN" alt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537227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2145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Bug Patterns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Focus on the part you are interested.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which is for 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So, our Pattern AST would be like</a:t>
            </a:r>
          </a:p>
          <a:p>
            <a:pPr lvl="1"/>
            <a:r>
              <a:rPr lang="en-US" altLang="zh-CN" sz="1800" b="1" i="1" dirty="0" smtClean="0"/>
              <a:t>Literal(Constant(</a:t>
            </a:r>
            <a:r>
              <a:rPr lang="en-US" altLang="zh-CN" sz="1800" b="1" i="1" dirty="0" err="1" smtClean="0"/>
              <a:t>str</a:t>
            </a:r>
            <a:r>
              <a:rPr lang="en-US" altLang="zh-CN" sz="1800" b="1" i="1" dirty="0" smtClean="0"/>
              <a:t>)) if </a:t>
            </a:r>
            <a:r>
              <a:rPr lang="en-US" altLang="zh-CN" sz="1800" b="1" i="1" dirty="0" err="1" smtClean="0"/>
              <a:t>str</a:t>
            </a:r>
            <a:r>
              <a:rPr lang="en-US" altLang="zh-CN" sz="1800" b="1" i="1" dirty="0" smtClean="0"/>
              <a:t> contains “$”</a:t>
            </a:r>
          </a:p>
          <a:p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68865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45024"/>
            <a:ext cx="69818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062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Bug Patterns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And the detector would be like</a:t>
            </a:r>
          </a:p>
          <a:p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8621038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324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What’s Scapegoat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Scapegoat is a Scala static code </a:t>
            </a:r>
            <a:r>
              <a:rPr lang="en-US" altLang="zh-CN" dirty="0" smtClean="0"/>
              <a:t>analyzer (similar to Linter)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A static code analyzer is a tool that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flag </a:t>
            </a:r>
            <a:r>
              <a:rPr lang="en-US" altLang="zh-CN" dirty="0"/>
              <a:t>suspicious language usage in code. 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This </a:t>
            </a:r>
            <a:r>
              <a:rPr lang="en-US" altLang="zh-CN" dirty="0"/>
              <a:t>can include behavior likely to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lead </a:t>
            </a:r>
            <a:r>
              <a:rPr lang="en-US" altLang="zh-CN" dirty="0"/>
              <a:t>or bugs,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non </a:t>
            </a:r>
            <a:r>
              <a:rPr lang="en-US" altLang="zh-CN" dirty="0"/>
              <a:t>idiomatic usage of a </a:t>
            </a:r>
            <a:r>
              <a:rPr lang="en-US" altLang="zh-CN" dirty="0" smtClean="0"/>
              <a:t>language</a:t>
            </a:r>
          </a:p>
          <a:p>
            <a:pPr lvl="1"/>
            <a:r>
              <a:rPr lang="en-US" altLang="zh-CN" dirty="0" smtClean="0"/>
              <a:t>code </a:t>
            </a:r>
            <a:r>
              <a:rPr lang="en-US" altLang="zh-CN" dirty="0"/>
              <a:t>that doesn't conform to specified style guidelines.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4437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Bug </a:t>
            </a:r>
            <a:r>
              <a:rPr lang="en-US" altLang="zh-CN" dirty="0"/>
              <a:t>Pattern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You may generalize bug pattern from</a:t>
            </a:r>
          </a:p>
          <a:p>
            <a:pPr lvl="1"/>
            <a:r>
              <a:rPr lang="en-US" altLang="zh-CN" dirty="0" smtClean="0"/>
              <a:t>The mistakes you’ve made</a:t>
            </a:r>
          </a:p>
          <a:p>
            <a:pPr lvl="1"/>
            <a:r>
              <a:rPr lang="en-US" altLang="zh-CN" dirty="0" smtClean="0"/>
              <a:t>Searching for bug patterns on Google or Baidu</a:t>
            </a:r>
          </a:p>
          <a:p>
            <a:pPr lvl="1"/>
            <a:r>
              <a:rPr lang="en-US" altLang="zh-CN" dirty="0" smtClean="0"/>
              <a:t>Some issue trackers of famous Scala frameworks or projects</a:t>
            </a:r>
          </a:p>
          <a:p>
            <a:pPr lvl="1"/>
            <a:r>
              <a:rPr lang="en-US" altLang="zh-CN" dirty="0" smtClean="0"/>
              <a:t>Questions on </a:t>
            </a:r>
            <a:r>
              <a:rPr lang="en-US" altLang="zh-CN" dirty="0" err="1" smtClean="0"/>
              <a:t>StackOverflow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The book “Scala for the Impatient”</a:t>
            </a:r>
          </a:p>
          <a:p>
            <a:pPr lvl="1"/>
            <a:r>
              <a:rPr lang="en-US" altLang="zh-CN" dirty="0" smtClean="0"/>
              <a:t>Projects in Scala and SBT </a:t>
            </a:r>
            <a:r>
              <a:rPr lang="en-US" altLang="zh-CN" dirty="0" err="1" smtClean="0"/>
              <a:t>Github</a:t>
            </a:r>
            <a:r>
              <a:rPr lang="en-US" altLang="zh-CN" dirty="0" smtClean="0"/>
              <a:t> repository</a:t>
            </a:r>
          </a:p>
          <a:p>
            <a:pPr lvl="1"/>
            <a:r>
              <a:rPr lang="en-US" altLang="zh-CN" dirty="0" smtClean="0"/>
              <a:t>Documentation of Scala-</a:t>
            </a:r>
            <a:r>
              <a:rPr lang="en-US" altLang="zh-CN" dirty="0" err="1" smtClean="0"/>
              <a:t>lang</a:t>
            </a:r>
            <a:r>
              <a:rPr lang="en-US" altLang="zh-CN" dirty="0"/>
              <a:t> (</a:t>
            </a:r>
            <a:r>
              <a:rPr lang="en-US" altLang="zh-CN" dirty="0">
                <a:hlinkClick r:id="rId2"/>
              </a:rPr>
              <a:t>http://www.scala-lang.org</a:t>
            </a:r>
            <a:r>
              <a:rPr lang="en-US" altLang="zh-CN" dirty="0" smtClean="0">
                <a:hlinkClick r:id="rId2"/>
              </a:rPr>
              <a:t>/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 smtClean="0"/>
              <a:t>Open source projects on </a:t>
            </a:r>
            <a:r>
              <a:rPr lang="en-US" altLang="zh-CN" dirty="0" err="1" smtClean="0"/>
              <a:t>Github</a:t>
            </a:r>
            <a:r>
              <a:rPr lang="en-US" altLang="zh-CN" dirty="0" smtClean="0"/>
              <a:t> (Recommended)</a:t>
            </a:r>
          </a:p>
        </p:txBody>
      </p:sp>
    </p:spTree>
    <p:extLst>
      <p:ext uri="{BB962C8B-B14F-4D97-AF65-F5344CB8AC3E}">
        <p14:creationId xmlns:p14="http://schemas.microsoft.com/office/powerpoint/2010/main" val="2289248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Bug Pattern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But this is far from satisfying. </a:t>
            </a:r>
          </a:p>
          <a:p>
            <a:endParaRPr lang="en-US" altLang="zh-CN" dirty="0"/>
          </a:p>
          <a:p>
            <a:r>
              <a:rPr lang="en-US" altLang="zh-CN" dirty="0" smtClean="0"/>
              <a:t>Here is another example:</a:t>
            </a:r>
          </a:p>
          <a:p>
            <a:endParaRPr lang="en-US" altLang="zh-CN" dirty="0" smtClean="0"/>
          </a:p>
          <a:p>
            <a:pPr lvl="1"/>
            <a:r>
              <a:rPr lang="en-US" altLang="zh-CN" i="1" dirty="0"/>
              <a:t>object Test {</a:t>
            </a:r>
            <a:br>
              <a:rPr lang="en-US" altLang="zh-CN" i="1" dirty="0"/>
            </a:br>
            <a:r>
              <a:rPr lang="en-US" altLang="zh-CN" i="1" dirty="0"/>
              <a:t>     </a:t>
            </a:r>
            <a:r>
              <a:rPr lang="en-US" altLang="zh-CN" i="1" dirty="0" err="1" smtClean="0"/>
              <a:t>val</a:t>
            </a:r>
            <a:r>
              <a:rPr lang="en-US" altLang="zh-CN" i="1" dirty="0" smtClean="0"/>
              <a:t> </a:t>
            </a:r>
            <a:r>
              <a:rPr lang="en-US" altLang="zh-CN" i="1" dirty="0" err="1"/>
              <a:t>str</a:t>
            </a:r>
            <a:r>
              <a:rPr lang="en-US" altLang="zh-CN" i="1" dirty="0"/>
              <a:t> = "$.ajax{...}."</a:t>
            </a:r>
            <a:br>
              <a:rPr lang="en-US" altLang="zh-CN" i="1" dirty="0"/>
            </a:br>
            <a:r>
              <a:rPr lang="en-US" altLang="zh-CN" i="1" dirty="0" smtClean="0"/>
              <a:t>} </a:t>
            </a:r>
          </a:p>
          <a:p>
            <a:pPr marL="411480" lvl="1" indent="0">
              <a:buNone/>
            </a:pPr>
            <a:endParaRPr lang="en-US" altLang="zh-CN" b="1" dirty="0"/>
          </a:p>
          <a:p>
            <a:r>
              <a:rPr lang="en-US" altLang="zh-CN" dirty="0" smtClean="0"/>
              <a:t>And now, we encounter a </a:t>
            </a:r>
            <a:r>
              <a:rPr lang="en-US" altLang="zh-CN" b="1" dirty="0" smtClean="0"/>
              <a:t>false positive</a:t>
            </a:r>
            <a:r>
              <a:rPr lang="en-US" altLang="zh-CN" dirty="0" smtClean="0"/>
              <a:t>.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32005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False Positive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Almost every detector has some kind of false positives. </a:t>
            </a:r>
          </a:p>
          <a:p>
            <a:endParaRPr lang="en-US" altLang="zh-CN" dirty="0"/>
          </a:p>
          <a:p>
            <a:r>
              <a:rPr lang="en-US" altLang="zh-CN" dirty="0" smtClean="0"/>
              <a:t>We should eliminate them in our final product. </a:t>
            </a:r>
          </a:p>
          <a:p>
            <a:endParaRPr lang="en-US" altLang="zh-CN" dirty="0"/>
          </a:p>
          <a:p>
            <a:r>
              <a:rPr lang="en-US" altLang="zh-CN" dirty="0" smtClean="0"/>
              <a:t>Use </a:t>
            </a:r>
            <a:r>
              <a:rPr lang="en-US" altLang="zh-CN" dirty="0" err="1" smtClean="0"/>
              <a:t>ScalaTest</a:t>
            </a:r>
            <a:r>
              <a:rPr lang="en-US" altLang="zh-CN" dirty="0" smtClean="0"/>
              <a:t> to test your detectors.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9352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ScalaTest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800600"/>
          </a:xfrm>
        </p:spPr>
        <p:txBody>
          <a:bodyPr/>
          <a:lstStyle/>
          <a:p>
            <a:r>
              <a:rPr lang="en-US" altLang="zh-CN" dirty="0" smtClean="0"/>
              <a:t>Scapegoat has already complete the testing framework for us. </a:t>
            </a:r>
            <a:endParaRPr lang="en-US" altLang="zh-CN" dirty="0"/>
          </a:p>
          <a:p>
            <a:r>
              <a:rPr lang="en-US" altLang="zh-CN" dirty="0" smtClean="0"/>
              <a:t>We are only required to fill in our own test cases. </a:t>
            </a:r>
          </a:p>
          <a:p>
            <a:r>
              <a:rPr lang="en-US" altLang="zh-CN" dirty="0"/>
              <a:t>There is also a sample test class for </a:t>
            </a:r>
            <a:r>
              <a:rPr lang="en-US" altLang="zh-CN" dirty="0" err="1"/>
              <a:t>TemplateMatcher</a:t>
            </a:r>
            <a:r>
              <a:rPr lang="en-US" altLang="zh-CN" dirty="0"/>
              <a:t> in package</a:t>
            </a:r>
          </a:p>
          <a:p>
            <a:r>
              <a:rPr lang="en-US" altLang="zh-CN" sz="2000" b="1" i="1" dirty="0" err="1"/>
              <a:t>com.sksamuel.scapegoat.inspections.myTraversers</a:t>
            </a:r>
            <a:endParaRPr lang="en-US" altLang="zh-CN" sz="2000" b="1" i="1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63776"/>
            <a:ext cx="5367869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7958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ScalaTest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8006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To eliminate false positives, </a:t>
            </a:r>
            <a:r>
              <a:rPr lang="en-US" altLang="zh-CN" sz="2400" dirty="0"/>
              <a:t>(</a:t>
            </a:r>
            <a:r>
              <a:rPr lang="en-US" altLang="zh-CN" sz="2400" dirty="0" smtClean="0"/>
              <a:t>currently) the </a:t>
            </a:r>
            <a:r>
              <a:rPr lang="en-US" altLang="zh-CN" sz="2400" dirty="0"/>
              <a:t>best </a:t>
            </a:r>
            <a:r>
              <a:rPr lang="en-US" altLang="zh-CN" sz="2400" dirty="0" smtClean="0"/>
              <a:t>way is to test your traversers on open source projects.</a:t>
            </a:r>
          </a:p>
          <a:p>
            <a:endParaRPr lang="en-US" altLang="zh-CN" sz="2400" dirty="0"/>
          </a:p>
          <a:p>
            <a:r>
              <a:rPr lang="en-US" altLang="zh-CN" sz="2400" dirty="0" smtClean="0"/>
              <a:t>There is a list of suggested projects in the Caution section that you might want to try. </a:t>
            </a:r>
          </a:p>
          <a:p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9755081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Enable your own detectors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Add new instance of your detector in </a:t>
            </a:r>
          </a:p>
          <a:p>
            <a:pPr lvl="1"/>
            <a:r>
              <a:rPr lang="en-US" altLang="zh-CN" sz="1800" i="1" dirty="0" err="1" smtClean="0"/>
              <a:t>com.sksamuel.scapegoat.ScapegoatConfig</a:t>
            </a:r>
            <a:endParaRPr lang="en-US" altLang="zh-CN" sz="1800" i="1" dirty="0" smtClean="0"/>
          </a:p>
          <a:p>
            <a:pPr lvl="1"/>
            <a:endParaRPr lang="en-US" altLang="zh-CN" sz="1800" i="1" dirty="0"/>
          </a:p>
          <a:p>
            <a:r>
              <a:rPr lang="en-US" altLang="zh-CN" smtClean="0"/>
              <a:t>Comment </a:t>
            </a:r>
            <a:r>
              <a:rPr lang="en-US" altLang="zh-CN" dirty="0" smtClean="0"/>
              <a:t>the default detectors</a:t>
            </a:r>
            <a:r>
              <a:rPr lang="en-US" altLang="zh-CN" smtClean="0"/>
              <a:t>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No more work needed. </a:t>
            </a:r>
          </a:p>
          <a:p>
            <a:pPr marL="41148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78486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800600"/>
          </a:xfrm>
        </p:spPr>
        <p:txBody>
          <a:bodyPr/>
          <a:lstStyle/>
          <a:p>
            <a:r>
              <a:rPr lang="en-US" altLang="zh-CN" dirty="0" smtClean="0"/>
              <a:t>If you don’t want to publish your project, follow these instructions to add your own version of </a:t>
            </a:r>
            <a:r>
              <a:rPr lang="en-US" altLang="zh-CN" i="1" dirty="0" smtClean="0"/>
              <a:t>scapegoat</a:t>
            </a:r>
            <a:r>
              <a:rPr lang="en-US" altLang="zh-CN" dirty="0" smtClean="0"/>
              <a:t> into ivy cache. </a:t>
            </a:r>
          </a:p>
          <a:p>
            <a:endParaRPr lang="en-US" altLang="zh-CN" dirty="0"/>
          </a:p>
          <a:p>
            <a:r>
              <a:rPr lang="en-US" altLang="zh-CN" dirty="0" smtClean="0"/>
              <a:t>1. Compile the Scapegoat project, and pack them into a .jar file</a:t>
            </a:r>
            <a:endParaRPr lang="en-US" altLang="zh-CN" dirty="0"/>
          </a:p>
          <a:p>
            <a:r>
              <a:rPr lang="en-US" altLang="zh-CN" dirty="0" smtClean="0"/>
              <a:t>2. Copy the jar to </a:t>
            </a:r>
          </a:p>
          <a:p>
            <a:r>
              <a:rPr lang="en-US" altLang="zh-CN" sz="2000" i="1" dirty="0" smtClean="0"/>
              <a:t> 	(Path to .ivy2)\.ivy2\cache\</a:t>
            </a:r>
            <a:r>
              <a:rPr lang="en-US" altLang="zh-CN" sz="2000" i="1" dirty="0" err="1" smtClean="0"/>
              <a:t>com.sksamuel.scapegoat</a:t>
            </a:r>
            <a:r>
              <a:rPr lang="en-US" altLang="zh-CN" sz="2000" i="1" dirty="0" smtClean="0"/>
              <a:t>\scalac-scapegoat-plugin_2.11\jars</a:t>
            </a:r>
            <a:endParaRPr lang="en-US" altLang="zh-CN" dirty="0"/>
          </a:p>
          <a:p>
            <a:r>
              <a:rPr lang="en-US" altLang="zh-CN" dirty="0" smtClean="0"/>
              <a:t>3. Replace the </a:t>
            </a:r>
            <a:r>
              <a:rPr lang="en-US" altLang="zh-CN" dirty="0"/>
              <a:t>jar </a:t>
            </a:r>
            <a:r>
              <a:rPr lang="en-US" altLang="zh-CN" dirty="0" smtClean="0"/>
              <a:t>file </a:t>
            </a:r>
            <a:r>
              <a:rPr lang="en-US" altLang="zh-CN" dirty="0"/>
              <a:t>with your own one. </a:t>
            </a:r>
            <a:r>
              <a:rPr lang="en-US" altLang="zh-CN" dirty="0" smtClean="0"/>
              <a:t>Make sure you didn’t change the file name.</a:t>
            </a:r>
          </a:p>
          <a:p>
            <a:pPr lvl="1"/>
            <a:r>
              <a:rPr lang="en-US" altLang="zh-CN" sz="1800" i="1" dirty="0" smtClean="0"/>
              <a:t>scalac-scapegoat-plugin_2.11-1.0.0.jar</a:t>
            </a:r>
          </a:p>
          <a:p>
            <a:pPr lvl="1"/>
            <a:endParaRPr lang="en-US" altLang="zh-CN" sz="1800" i="1" dirty="0"/>
          </a:p>
          <a:p>
            <a:r>
              <a:rPr lang="en-US" altLang="zh-CN" dirty="0" smtClean="0"/>
              <a:t>And now you can use scapegoat task with only your own detectors enabled.</a:t>
            </a:r>
            <a:endParaRPr lang="en-US" altLang="zh-CN" dirty="0"/>
          </a:p>
          <a:p>
            <a:pPr lvl="1"/>
            <a:endParaRPr lang="en-US" altLang="zh-CN" sz="1800" i="1" dirty="0" smtClean="0"/>
          </a:p>
          <a:p>
            <a:pPr lvl="1"/>
            <a:endParaRPr lang="en-US" altLang="zh-CN" sz="1800" i="1" dirty="0" smtClean="0"/>
          </a:p>
        </p:txBody>
      </p:sp>
    </p:spTree>
    <p:extLst>
      <p:ext uri="{BB962C8B-B14F-4D97-AF65-F5344CB8AC3E}">
        <p14:creationId xmlns:p14="http://schemas.microsoft.com/office/powerpoint/2010/main" val="1678339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Scapegoat is NOT a perfect framework. </a:t>
            </a:r>
          </a:p>
          <a:p>
            <a:pPr lvl="1"/>
            <a:r>
              <a:rPr lang="en-US" altLang="zh-CN" dirty="0" smtClean="0"/>
              <a:t>You might encounter “Missing dependencies” on </a:t>
            </a:r>
            <a:r>
              <a:rPr lang="en-US" altLang="zh-CN" i="1" dirty="0" smtClean="0"/>
              <a:t>scapegoat </a:t>
            </a:r>
            <a:r>
              <a:rPr lang="en-US" altLang="zh-CN" dirty="0" smtClean="0"/>
              <a:t>task, but SBT compiles succeeds anyway. </a:t>
            </a:r>
          </a:p>
          <a:p>
            <a:pPr lvl="1"/>
            <a:r>
              <a:rPr lang="en-US" altLang="zh-CN" dirty="0" smtClean="0"/>
              <a:t>Here is a list of projects on which </a:t>
            </a:r>
            <a:r>
              <a:rPr lang="en-US" altLang="zh-CN" i="1" dirty="0" smtClean="0"/>
              <a:t>scapegoat</a:t>
            </a:r>
            <a:r>
              <a:rPr lang="en-US" altLang="zh-CN" sz="1800" i="1" dirty="0" smtClean="0"/>
              <a:t> </a:t>
            </a:r>
            <a:r>
              <a:rPr lang="en-US" altLang="zh-CN" dirty="0" smtClean="0"/>
              <a:t>runs normally. </a:t>
            </a:r>
          </a:p>
          <a:p>
            <a:pPr lvl="1"/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528215"/>
              </p:ext>
            </p:extLst>
          </p:nvPr>
        </p:nvGraphicFramePr>
        <p:xfrm>
          <a:off x="827584" y="3284984"/>
          <a:ext cx="7128792" cy="3384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67314"/>
                <a:gridCol w="4161478"/>
              </a:tblGrid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adamw_macwire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finagle_finch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daniel-trinh_scalariform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maxcellent_lamma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p2t2_figaro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mesosphere_chaos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dickwall_subcut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ngocdaothanh_netcaty_master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dispatch_reboot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nafg_reactive_v0.4.0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dylemma_scala-frp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novus_salat__master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fehmicansaglam_tepkin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ReactiveMongo_ReactiveMongo_master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ReactiveX_RxScala_0.x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sksamuel_elastic4s_master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romainreuillon_mgo_master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squeryl_squeryl_master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SandroGrzicic_ScalaBuff_master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xitrum-framework_scala-xgettext_master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scala_async_master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twitter_finatra_master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scala_pickling_0.10.x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unfiltered_unfiltered_0.9.0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4406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scala_scala-parser-combinators_master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lift-framework_master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2264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sirthias_scala-ssh_master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283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Although you can’t test scapegoat out of these projects, you can still generalize pattern from other projects.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Downloading dependencies takes lots of time. Please be patient. </a:t>
            </a:r>
          </a:p>
          <a:p>
            <a:endParaRPr lang="en-US" altLang="zh-CN" dirty="0"/>
          </a:p>
          <a:p>
            <a:r>
              <a:rPr lang="en-US" altLang="zh-CN" dirty="0" smtClean="0"/>
              <a:t>A simple way to find bugs is to read commit messages from projects in </a:t>
            </a:r>
            <a:r>
              <a:rPr lang="en-US" altLang="zh-CN" dirty="0" err="1" smtClean="0"/>
              <a:t>Github</a:t>
            </a:r>
            <a:r>
              <a:rPr lang="en-US" altLang="zh-CN" dirty="0" smtClean="0"/>
              <a:t>. Commits with message containing keywords like “Fix” or “Bug” are likely to be bugs. But lots of them cannot be generalized as a pattern. You need to filter them out.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737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Scapegoat plugin</a:t>
            </a:r>
          </a:p>
          <a:p>
            <a:pPr lvl="1"/>
            <a:r>
              <a:rPr lang="en-US" altLang="zh-CN" dirty="0">
                <a:hlinkClick r:id="rId2"/>
              </a:rPr>
              <a:t>https://</a:t>
            </a:r>
            <a:r>
              <a:rPr lang="en-US" altLang="zh-CN" dirty="0" smtClean="0">
                <a:hlinkClick r:id="rId2"/>
              </a:rPr>
              <a:t>github.com/sksamuel/scalac-scapegoat-plugin</a:t>
            </a:r>
            <a:endParaRPr lang="en-US" altLang="zh-CN" dirty="0"/>
          </a:p>
          <a:p>
            <a:r>
              <a:rPr lang="en-US" altLang="zh-CN" dirty="0" smtClean="0"/>
              <a:t>Scala Reflection</a:t>
            </a:r>
          </a:p>
          <a:p>
            <a:pPr lvl="1"/>
            <a:r>
              <a:rPr lang="en-US" altLang="zh-CN" dirty="0">
                <a:hlinkClick r:id="rId3"/>
              </a:rPr>
              <a:t>http://</a:t>
            </a:r>
            <a:r>
              <a:rPr lang="en-US" altLang="zh-CN" dirty="0" smtClean="0">
                <a:hlinkClick r:id="rId3"/>
              </a:rPr>
              <a:t>docs.scala-lang.org/overviews/reflection/symbols-trees-types.html</a:t>
            </a:r>
            <a:endParaRPr lang="en-US" altLang="zh-CN" dirty="0" smtClean="0"/>
          </a:p>
          <a:p>
            <a:r>
              <a:rPr lang="en-US" altLang="zh-CN" dirty="0" smtClean="0"/>
              <a:t>Collection of Scala projects on </a:t>
            </a:r>
            <a:r>
              <a:rPr lang="en-US" altLang="zh-CN" dirty="0" err="1" smtClean="0"/>
              <a:t>Github</a:t>
            </a:r>
            <a:endParaRPr lang="en-US" altLang="zh-CN" dirty="0" smtClean="0"/>
          </a:p>
          <a:p>
            <a:pPr lvl="1"/>
            <a:r>
              <a:rPr lang="en-US" altLang="zh-CN" dirty="0">
                <a:hlinkClick r:id="rId4"/>
              </a:rPr>
              <a:t>https://</a:t>
            </a:r>
            <a:r>
              <a:rPr lang="en-US" altLang="zh-CN" dirty="0" smtClean="0">
                <a:hlinkClick r:id="rId4"/>
              </a:rPr>
              <a:t>github.com/lauris/awesome-scala</a:t>
            </a:r>
            <a:endParaRPr lang="en-US" altLang="zh-CN" dirty="0" smtClean="0"/>
          </a:p>
          <a:p>
            <a:r>
              <a:rPr lang="en-US" altLang="zh-CN" dirty="0" smtClean="0"/>
              <a:t>Spark Issue Tracker</a:t>
            </a:r>
          </a:p>
          <a:p>
            <a:pPr lvl="1"/>
            <a:r>
              <a:rPr lang="en-US" altLang="zh-CN" dirty="0">
                <a:hlinkClick r:id="rId5"/>
              </a:rPr>
              <a:t>https://issues.apache.org/jira/browse/spark/?</a:t>
            </a:r>
            <a:r>
              <a:rPr lang="en-US" altLang="zh-CN" dirty="0" smtClean="0">
                <a:hlinkClick r:id="rId5"/>
              </a:rPr>
              <a:t>selectedTab=com.atlassian.jira.jira-projects-plugin:issues-panel</a:t>
            </a:r>
            <a:endParaRPr lang="en-US" altLang="zh-CN" dirty="0" smtClean="0"/>
          </a:p>
          <a:p>
            <a:r>
              <a:rPr lang="en-US" altLang="zh-CN" dirty="0" smtClean="0"/>
              <a:t>Scala Issues</a:t>
            </a:r>
          </a:p>
          <a:p>
            <a:pPr lvl="1"/>
            <a:r>
              <a:rPr lang="en-US" altLang="zh-CN" dirty="0">
                <a:hlinkClick r:id="rId6"/>
              </a:rPr>
              <a:t>https://</a:t>
            </a:r>
            <a:r>
              <a:rPr lang="en-US" altLang="zh-CN" dirty="0" smtClean="0">
                <a:hlinkClick r:id="rId6"/>
              </a:rPr>
              <a:t>issues.scala-lang.org/secure/Dashboard.jspa</a:t>
            </a:r>
            <a:r>
              <a:rPr lang="en-US" altLang="zh-CN" dirty="0"/>
              <a:t>	</a:t>
            </a:r>
            <a:r>
              <a:rPr lang="en-US" altLang="zh-CN" dirty="0" smtClean="0"/>
              <a:t>	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3263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Prerequisites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Scapegoat is </a:t>
            </a:r>
            <a:r>
              <a:rPr lang="en-US" altLang="zh-CN" dirty="0" smtClean="0"/>
              <a:t>a </a:t>
            </a:r>
            <a:r>
              <a:rPr lang="en-US" altLang="zh-CN" dirty="0"/>
              <a:t>S</a:t>
            </a:r>
            <a:r>
              <a:rPr lang="en-US" altLang="zh-CN" dirty="0" smtClean="0"/>
              <a:t>cala </a:t>
            </a:r>
            <a:r>
              <a:rPr lang="en-US" altLang="zh-CN" dirty="0"/>
              <a:t>compiler </a:t>
            </a:r>
            <a:r>
              <a:rPr lang="en-US" altLang="zh-CN" dirty="0" smtClean="0"/>
              <a:t>plugin, so you can run it with SBT.</a:t>
            </a:r>
          </a:p>
          <a:p>
            <a:endParaRPr lang="en-US" altLang="zh-CN" dirty="0"/>
          </a:p>
          <a:p>
            <a:r>
              <a:rPr lang="en-US" altLang="zh-CN" dirty="0" smtClean="0"/>
              <a:t>It </a:t>
            </a:r>
            <a:r>
              <a:rPr lang="en-US" altLang="zh-CN" dirty="0"/>
              <a:t>is an auto </a:t>
            </a:r>
            <a:r>
              <a:rPr lang="en-US" altLang="zh-CN" dirty="0" smtClean="0"/>
              <a:t>plugin, so you </a:t>
            </a:r>
            <a:r>
              <a:rPr lang="en-US" altLang="zh-CN" dirty="0"/>
              <a:t>need SBT 0.13.5 or higher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r>
              <a:rPr lang="en-US" altLang="zh-CN" dirty="0" smtClean="0"/>
              <a:t>Scapegoat only </a:t>
            </a:r>
            <a:r>
              <a:rPr lang="en-US" altLang="zh-CN" dirty="0"/>
              <a:t>works with Scala </a:t>
            </a:r>
            <a:r>
              <a:rPr lang="en-US" altLang="zh-CN" dirty="0" smtClean="0"/>
              <a:t>2.11.x, so </a:t>
            </a:r>
            <a:r>
              <a:rPr lang="en-US" altLang="zh-CN" b="1" dirty="0" smtClean="0"/>
              <a:t>don’t try it on Scala 2.10.x projects. 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7934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Similar projects</a:t>
            </a:r>
          </a:p>
          <a:p>
            <a:pPr lvl="1"/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stackoverflow.com/questions/1598882/are-there-any-tools-for-performing-static-analysis-of-scala-code</a:t>
            </a:r>
            <a:endParaRPr lang="en-US" altLang="zh-CN" dirty="0" smtClean="0"/>
          </a:p>
          <a:p>
            <a:pPr lvl="1"/>
            <a:r>
              <a:rPr lang="en-US" altLang="zh-CN" dirty="0">
                <a:hlinkClick r:id="rId3"/>
              </a:rPr>
              <a:t>https://</a:t>
            </a:r>
            <a:r>
              <a:rPr lang="en-US" altLang="zh-CN" dirty="0" smtClean="0">
                <a:hlinkClick r:id="rId3"/>
              </a:rPr>
              <a:t>github.com/sksamuel/scalac-scapegoat-plugin</a:t>
            </a:r>
            <a:r>
              <a:rPr lang="en-US" altLang="zh-CN" dirty="0" smtClean="0"/>
              <a:t> (#other static analysis tools)</a:t>
            </a:r>
          </a:p>
          <a:p>
            <a:r>
              <a:rPr lang="en-US" altLang="zh-CN" dirty="0" smtClean="0"/>
              <a:t>Scala on Coursera</a:t>
            </a:r>
          </a:p>
          <a:p>
            <a:pPr lvl="1"/>
            <a:r>
              <a:rPr lang="en-US" altLang="zh-CN" dirty="0">
                <a:hlinkClick r:id="rId4"/>
              </a:rPr>
              <a:t>https://</a:t>
            </a:r>
            <a:r>
              <a:rPr lang="en-US" altLang="zh-CN" dirty="0" smtClean="0">
                <a:hlinkClick r:id="rId4"/>
              </a:rPr>
              <a:t>class.coursera.org/progfun-005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marL="411480" lvl="1" indent="0">
              <a:buNone/>
            </a:pPr>
            <a:endParaRPr lang="en-US" altLang="zh-CN" dirty="0" smtClean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5192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526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How to use Scapegoat plugin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1. Add the following line into </a:t>
            </a:r>
            <a:r>
              <a:rPr lang="en-US" altLang="zh-CN" sz="1800" b="1" i="1" dirty="0" smtClean="0"/>
              <a:t>project/</a:t>
            </a:r>
            <a:r>
              <a:rPr lang="en-US" altLang="zh-CN" sz="1800" b="1" i="1" dirty="0" err="1" smtClean="0"/>
              <a:t>plugins.sbt</a:t>
            </a:r>
            <a:r>
              <a:rPr lang="en-US" altLang="zh-CN" dirty="0"/>
              <a:t> </a:t>
            </a:r>
            <a:r>
              <a:rPr lang="en-US" altLang="zh-CN" dirty="0" smtClean="0"/>
              <a:t>or other .</a:t>
            </a:r>
            <a:r>
              <a:rPr lang="en-US" altLang="zh-CN" dirty="0" err="1" smtClean="0"/>
              <a:t>sbt</a:t>
            </a:r>
            <a:r>
              <a:rPr lang="en-US" altLang="zh-CN" dirty="0" smtClean="0"/>
              <a:t> files</a:t>
            </a:r>
          </a:p>
          <a:p>
            <a:endParaRPr lang="en-US" altLang="zh-CN" dirty="0" smtClean="0"/>
          </a:p>
          <a:p>
            <a:pPr lvl="1"/>
            <a:r>
              <a:rPr lang="en-US" altLang="zh-CN" sz="1800" dirty="0"/>
              <a:t>addSbtPlugin("</a:t>
            </a:r>
            <a:r>
              <a:rPr lang="en-US" altLang="zh-CN" sz="1800" dirty="0" err="1"/>
              <a:t>com.sksamuel.scapegoat</a:t>
            </a:r>
            <a:r>
              <a:rPr lang="en-US" altLang="zh-CN" sz="1800" dirty="0"/>
              <a:t>" %% "</a:t>
            </a:r>
            <a:r>
              <a:rPr lang="en-US" altLang="zh-CN" sz="1800" dirty="0" err="1"/>
              <a:t>sbt</a:t>
            </a:r>
            <a:r>
              <a:rPr lang="en-US" altLang="zh-CN" sz="1800" dirty="0"/>
              <a:t>-scapegoat" % "1.0.0")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4352726"/>
            <a:ext cx="73628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934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How to use Scapegoat plugin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altLang="zh-CN" dirty="0"/>
          </a:p>
          <a:p>
            <a:pPr marL="342900" lvl="1">
              <a:buClr>
                <a:schemeClr val="accent1"/>
              </a:buClr>
            </a:pPr>
            <a:r>
              <a:rPr lang="en-US" altLang="zh-CN" dirty="0"/>
              <a:t>2. Build your project with </a:t>
            </a:r>
            <a:r>
              <a:rPr lang="en-US" altLang="zh-CN" sz="1800" b="1" i="1" dirty="0" err="1"/>
              <a:t>sbt</a:t>
            </a:r>
            <a:r>
              <a:rPr lang="en-US" altLang="zh-CN" dirty="0"/>
              <a:t>, and use </a:t>
            </a:r>
            <a:r>
              <a:rPr lang="en-US" altLang="zh-CN" sz="1800" b="1" i="1" dirty="0"/>
              <a:t>scapegoat</a:t>
            </a:r>
            <a:r>
              <a:rPr lang="en-US" altLang="zh-CN" sz="1800" dirty="0"/>
              <a:t> </a:t>
            </a:r>
            <a:r>
              <a:rPr lang="en-US" altLang="zh-CN" dirty="0"/>
              <a:t>task to generate </a:t>
            </a:r>
            <a:r>
              <a:rPr lang="en-US" altLang="zh-CN" dirty="0" smtClean="0"/>
              <a:t>report</a:t>
            </a:r>
          </a:p>
          <a:p>
            <a:pPr marL="342900" lvl="1">
              <a:buClr>
                <a:schemeClr val="accent1"/>
              </a:buClr>
            </a:pPr>
            <a:endParaRPr lang="en-US" altLang="zh-CN" dirty="0"/>
          </a:p>
          <a:p>
            <a:pPr marL="411480" lvl="1" indent="0">
              <a:buNone/>
            </a:pPr>
            <a:r>
              <a:rPr lang="en-US" altLang="zh-CN" sz="1600" dirty="0" smtClean="0"/>
              <a:t>	&gt; </a:t>
            </a:r>
            <a:r>
              <a:rPr lang="en-US" altLang="zh-CN" sz="1600" dirty="0" err="1"/>
              <a:t>sbt</a:t>
            </a:r>
            <a:endParaRPr lang="en-US" altLang="zh-CN" sz="1600" dirty="0"/>
          </a:p>
          <a:p>
            <a:pPr marL="411480" lvl="1" indent="0">
              <a:buNone/>
            </a:pPr>
            <a:r>
              <a:rPr lang="en-US" altLang="zh-CN" sz="1600" dirty="0"/>
              <a:t>	Java </a:t>
            </a:r>
            <a:r>
              <a:rPr lang="en-US" altLang="zh-CN" sz="1600" dirty="0" err="1"/>
              <a:t>HotSpot</a:t>
            </a:r>
            <a:r>
              <a:rPr lang="en-US" altLang="zh-CN" sz="1600" dirty="0"/>
              <a:t>(TM) 64-Bit Server VM warning…</a:t>
            </a:r>
          </a:p>
          <a:p>
            <a:pPr marL="342900" lvl="1">
              <a:buClr>
                <a:schemeClr val="accent1"/>
              </a:buClr>
            </a:pPr>
            <a:endParaRPr lang="en-US" altLang="zh-CN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49080"/>
            <a:ext cx="78581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389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How to use </a:t>
            </a:r>
            <a:r>
              <a:rPr lang="en-US" altLang="zh-CN" dirty="0" smtClean="0"/>
              <a:t>Scapegoat plugin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>
              <a:buClr>
                <a:schemeClr val="accent1"/>
              </a:buClr>
            </a:pPr>
            <a:endParaRPr lang="en-US" altLang="zh-CN" dirty="0"/>
          </a:p>
          <a:p>
            <a:pPr marL="342900" lvl="1">
              <a:buClr>
                <a:schemeClr val="accent1"/>
              </a:buClr>
            </a:pPr>
            <a:r>
              <a:rPr lang="en-US" altLang="zh-CN" dirty="0" smtClean="0"/>
              <a:t>3. Run </a:t>
            </a:r>
            <a:r>
              <a:rPr lang="en-US" altLang="zh-CN" sz="1800" b="1" i="1" dirty="0" smtClean="0"/>
              <a:t>Scapegoat</a:t>
            </a:r>
            <a:r>
              <a:rPr lang="en-US" altLang="zh-CN" dirty="0" smtClean="0"/>
              <a:t> task</a:t>
            </a:r>
            <a:endParaRPr lang="en-US" altLang="zh-CN" dirty="0"/>
          </a:p>
          <a:p>
            <a:pPr marL="411480" lvl="1" indent="0">
              <a:buNone/>
            </a:pPr>
            <a:r>
              <a:rPr lang="en-US" altLang="zh-CN" sz="1600" dirty="0"/>
              <a:t>	&gt; scapegoat</a:t>
            </a:r>
          </a:p>
          <a:p>
            <a:pPr marL="411480" lvl="1" indent="0">
              <a:buNone/>
            </a:pPr>
            <a:r>
              <a:rPr lang="en-US" altLang="zh-CN" sz="1600" dirty="0"/>
              <a:t>	[info] Resolving…</a:t>
            </a:r>
          </a:p>
          <a:p>
            <a:pPr marL="411480" lvl="1" indent="0">
              <a:buNone/>
            </a:pPr>
            <a:r>
              <a:rPr lang="en-US" altLang="zh-CN" sz="1600" dirty="0"/>
              <a:t>	[info] [scapegoat] setting output </a:t>
            </a:r>
            <a:r>
              <a:rPr lang="en-US" altLang="zh-CN" sz="1600" dirty="0" err="1"/>
              <a:t>dir</a:t>
            </a:r>
            <a:r>
              <a:rPr lang="en-US" altLang="zh-CN" sz="1600" dirty="0"/>
              <a:t> to …</a:t>
            </a:r>
          </a:p>
          <a:p>
            <a:pPr marL="411480" lvl="1" indent="0">
              <a:buNone/>
            </a:pPr>
            <a:r>
              <a:rPr lang="en-US" altLang="zh-CN" sz="1600" dirty="0"/>
              <a:t>	[info] [scapegoat]: 55 activated inspections</a:t>
            </a:r>
          </a:p>
          <a:p>
            <a:pPr marL="411480" lvl="1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51520" y="4023086"/>
            <a:ext cx="8625114" cy="1835872"/>
            <a:chOff x="827584" y="3738563"/>
            <a:chExt cx="8625114" cy="183587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3738563"/>
              <a:ext cx="6248400" cy="619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2098" y="4307610"/>
              <a:ext cx="8610600" cy="1266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6406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How to use Scapegoat plugin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11480" lvl="1" indent="0">
              <a:buNone/>
            </a:pPr>
            <a:r>
              <a:rPr lang="en-US" altLang="zh-CN" dirty="0" smtClean="0"/>
              <a:t>4. </a:t>
            </a:r>
            <a:r>
              <a:rPr lang="en-US" altLang="zh-CN" dirty="0"/>
              <a:t>Get the reports inside</a:t>
            </a:r>
            <a:r>
              <a:rPr lang="en-US" altLang="zh-CN" sz="1800" b="1" i="1" dirty="0"/>
              <a:t> target/scala-2.11/scapegoat-report</a:t>
            </a:r>
            <a:r>
              <a:rPr lang="en-US" altLang="zh-CN" sz="1800" b="1" i="1" dirty="0" smtClean="0"/>
              <a:t>.</a:t>
            </a:r>
          </a:p>
          <a:p>
            <a:pPr marL="411480" lvl="1" indent="0">
              <a:buNone/>
            </a:pPr>
            <a:endParaRPr lang="en-US" altLang="zh-CN" sz="1800" b="1" i="1" dirty="0"/>
          </a:p>
          <a:p>
            <a:pPr marL="411480" lvl="1" indent="0">
              <a:buNone/>
            </a:pPr>
            <a:endParaRPr lang="en-US" altLang="zh-CN" dirty="0"/>
          </a:p>
          <a:p>
            <a:pPr marL="411480" lvl="1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2636912"/>
            <a:ext cx="602325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36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Analyzing Scala code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Scala Runtime Reflection</a:t>
            </a:r>
          </a:p>
          <a:p>
            <a:r>
              <a:rPr lang="en-US" altLang="zh-CN" dirty="0" smtClean="0"/>
              <a:t>Given </a:t>
            </a:r>
            <a:r>
              <a:rPr lang="en-US" altLang="zh-CN" dirty="0"/>
              <a:t>a type or instance of some object at runtime, reflection is the ability to:</a:t>
            </a:r>
          </a:p>
          <a:p>
            <a:pPr lvl="1"/>
            <a:r>
              <a:rPr lang="en-US" altLang="zh-CN" dirty="0"/>
              <a:t>i</a:t>
            </a:r>
            <a:r>
              <a:rPr lang="en-US" altLang="zh-CN" dirty="0" smtClean="0"/>
              <a:t>nspect </a:t>
            </a:r>
            <a:r>
              <a:rPr lang="en-US" altLang="zh-CN" dirty="0"/>
              <a:t>the type of that object, including generic types,</a:t>
            </a:r>
          </a:p>
          <a:p>
            <a:pPr lvl="1"/>
            <a:r>
              <a:rPr lang="en-US" altLang="zh-CN" dirty="0"/>
              <a:t>t</a:t>
            </a:r>
            <a:r>
              <a:rPr lang="en-US" altLang="zh-CN" dirty="0" smtClean="0"/>
              <a:t>o </a:t>
            </a:r>
            <a:r>
              <a:rPr lang="en-US" altLang="zh-CN" dirty="0"/>
              <a:t>instantiate new objects,</a:t>
            </a:r>
          </a:p>
          <a:p>
            <a:pPr lvl="1"/>
            <a:r>
              <a:rPr lang="en-US" altLang="zh-CN" dirty="0"/>
              <a:t>or to access or invoke members of that object.</a:t>
            </a:r>
          </a:p>
          <a:p>
            <a:pPr marL="411480" lvl="1" indent="0">
              <a:buNone/>
            </a:pPr>
            <a:endParaRPr lang="en-US" altLang="zh-CN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933056"/>
            <a:ext cx="555307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38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Scala Reflection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Trees are the basis of Scala’s abstract syntax which is used to represent programs. They are also called abstract syntax trees and commonly abbreviated as ASTs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r>
              <a:rPr lang="en-US" altLang="zh-CN" dirty="0"/>
              <a:t>When working with runtime reflection, one need not construct trees manually. 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/>
              <a:t>Via method reify (should be preferred wherever possible</a:t>
            </a:r>
            <a:r>
              <a:rPr lang="en-US" altLang="zh-CN" dirty="0" smtClean="0"/>
              <a:t>), one can create AST of the code. 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69830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2021</TotalTime>
  <Words>899</Words>
  <Application>Microsoft Office PowerPoint</Application>
  <PresentationFormat>全屏显示(4:3)</PresentationFormat>
  <Paragraphs>213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宋体</vt:lpstr>
      <vt:lpstr>Arial</vt:lpstr>
      <vt:lpstr>Calibri</vt:lpstr>
      <vt:lpstr>Cambria</vt:lpstr>
      <vt:lpstr>相邻</vt:lpstr>
      <vt:lpstr>Introduction to Scapegoat plugin</vt:lpstr>
      <vt:lpstr>What’s Scapegoat</vt:lpstr>
      <vt:lpstr>Prerequisites</vt:lpstr>
      <vt:lpstr>How to use Scapegoat plugin</vt:lpstr>
      <vt:lpstr>How to use Scapegoat plugin</vt:lpstr>
      <vt:lpstr>How to use Scapegoat plugin</vt:lpstr>
      <vt:lpstr>How to use Scapegoat plugin</vt:lpstr>
      <vt:lpstr>Analyzing Scala code</vt:lpstr>
      <vt:lpstr>Scala Reflection</vt:lpstr>
      <vt:lpstr>How to use reify</vt:lpstr>
      <vt:lpstr>How to use reify</vt:lpstr>
      <vt:lpstr>Traverse AST via Traverser</vt:lpstr>
      <vt:lpstr>Scapegoat plugin</vt:lpstr>
      <vt:lpstr>How to create detectors(traversers)</vt:lpstr>
      <vt:lpstr>Bug Patterns</vt:lpstr>
      <vt:lpstr>Bug Patterns</vt:lpstr>
      <vt:lpstr>Bug Patterns</vt:lpstr>
      <vt:lpstr>Bug Patterns</vt:lpstr>
      <vt:lpstr>Bug Patterns</vt:lpstr>
      <vt:lpstr>Bug Pattern</vt:lpstr>
      <vt:lpstr>Bug Pattern</vt:lpstr>
      <vt:lpstr>False Positive</vt:lpstr>
      <vt:lpstr>ScalaTest</vt:lpstr>
      <vt:lpstr>ScalaTest</vt:lpstr>
      <vt:lpstr>Enable your own detectors</vt:lpstr>
      <vt:lpstr>Apply</vt:lpstr>
      <vt:lpstr>Caution</vt:lpstr>
      <vt:lpstr>Caution</vt:lpstr>
      <vt:lpstr>References</vt:lpstr>
      <vt:lpstr>References</vt:lpstr>
      <vt:lpstr>Thanks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Scapegoat plugin</dc:title>
  <dc:creator>pwwpche</dc:creator>
  <cp:lastModifiedBy>young</cp:lastModifiedBy>
  <cp:revision>38</cp:revision>
  <dcterms:created xsi:type="dcterms:W3CDTF">2015-10-14T03:14:21Z</dcterms:created>
  <dcterms:modified xsi:type="dcterms:W3CDTF">2015-11-25T16:05:34Z</dcterms:modified>
</cp:coreProperties>
</file>